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2"/>
    <p:sldId id="257" r:id="rId33"/>
    <p:sldId id="258" r:id="rId34"/>
    <p:sldId id="259" r:id="rId35"/>
    <p:sldId id="260" r:id="rId36"/>
    <p:sldId id="261" r:id="rId37"/>
    <p:sldId id="262" r:id="rId38"/>
    <p:sldId id="263" r:id="rId39"/>
    <p:sldId id="264" r:id="rId40"/>
    <p:sldId id="265" r:id="rId41"/>
    <p:sldId id="266" r:id="rId42"/>
    <p:sldId id="267" r:id="rId43"/>
    <p:sldId id="268" r:id="rId44"/>
    <p:sldId id="269" r:id="rId4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ial" charset="1" panose="020B0502020202020204"/>
      <p:regular r:id="rId10"/>
    </p:embeddedFont>
    <p:embeddedFont>
      <p:font typeface="Arial Bold" charset="1" panose="020B0802020202020204"/>
      <p:regular r:id="rId11"/>
    </p:embeddedFont>
    <p:embeddedFont>
      <p:font typeface="Arial Italics" charset="1" panose="020B0502020202090204"/>
      <p:regular r:id="rId12"/>
    </p:embeddedFont>
    <p:embeddedFont>
      <p:font typeface="Arial Bold Italics" charset="1" panose="020B0802020202090204"/>
      <p:regular r:id="rId13"/>
    </p:embeddedFont>
    <p:embeddedFont>
      <p:font typeface="Fira Sans" charset="1" panose="020B0503050000020004"/>
      <p:regular r:id="rId14"/>
    </p:embeddedFont>
    <p:embeddedFont>
      <p:font typeface="Fira Sans Bold" charset="1" panose="020B0803050000020004"/>
      <p:regular r:id="rId15"/>
    </p:embeddedFont>
    <p:embeddedFont>
      <p:font typeface="Fira Sans Italics" charset="1" panose="020B0503050000020004"/>
      <p:regular r:id="rId16"/>
    </p:embeddedFont>
    <p:embeddedFont>
      <p:font typeface="Fira Sans Bold Italics" charset="1" panose="020B0803050000020004"/>
      <p:regular r:id="rId17"/>
    </p:embeddedFont>
    <p:embeddedFont>
      <p:font typeface="Fira Sans Thin" charset="1" panose="020B0303050000020004"/>
      <p:regular r:id="rId18"/>
    </p:embeddedFont>
    <p:embeddedFont>
      <p:font typeface="Fira Sans Thin Italics" charset="1" panose="020B0303050000020004"/>
      <p:regular r:id="rId19"/>
    </p:embeddedFont>
    <p:embeddedFont>
      <p:font typeface="Fira Sans Extra-Light" charset="1" panose="020B0403050000020004"/>
      <p:regular r:id="rId20"/>
    </p:embeddedFont>
    <p:embeddedFont>
      <p:font typeface="Fira Sans Extra-Light Italics" charset="1" panose="020B0403050000020004"/>
      <p:regular r:id="rId21"/>
    </p:embeddedFont>
    <p:embeddedFont>
      <p:font typeface="Fira Sans Light" charset="1" panose="020B0403050000020004"/>
      <p:regular r:id="rId22"/>
    </p:embeddedFont>
    <p:embeddedFont>
      <p:font typeface="Fira Sans Light Italics" charset="1" panose="020B0403050000020004"/>
      <p:regular r:id="rId23"/>
    </p:embeddedFont>
    <p:embeddedFont>
      <p:font typeface="Fira Sans Medium" charset="1" panose="020B0603050000020004"/>
      <p:regular r:id="rId24"/>
    </p:embeddedFont>
    <p:embeddedFont>
      <p:font typeface="Fira Sans Medium Italics" charset="1" panose="020B0603050000020004"/>
      <p:regular r:id="rId25"/>
    </p:embeddedFont>
    <p:embeddedFont>
      <p:font typeface="Fira Sans Semi-Bold" charset="1" panose="020B0603050000020004"/>
      <p:regular r:id="rId26"/>
    </p:embeddedFont>
    <p:embeddedFont>
      <p:font typeface="Fira Sans Semi-Bold Italics" charset="1" panose="020B0703050000020004"/>
      <p:regular r:id="rId27"/>
    </p:embeddedFont>
    <p:embeddedFont>
      <p:font typeface="Fira Sans Ultra-Bold" charset="1" panose="020B0903050000020004"/>
      <p:regular r:id="rId28"/>
    </p:embeddedFont>
    <p:embeddedFont>
      <p:font typeface="Fira Sans Ultra-Bold Italics" charset="1" panose="020B0903050000020004"/>
      <p:regular r:id="rId29"/>
    </p:embeddedFont>
    <p:embeddedFont>
      <p:font typeface="Fira Sans Heavy" charset="1" panose="020B0A03050000020004"/>
      <p:regular r:id="rId30"/>
    </p:embeddedFont>
    <p:embeddedFont>
      <p:font typeface="Fira Sans Heavy Italics" charset="1" panose="020B0A03050000020004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36" Target="slides/slide5.xml" Type="http://schemas.openxmlformats.org/officeDocument/2006/relationships/slide"/><Relationship Id="rId37" Target="slides/slide6.xml" Type="http://schemas.openxmlformats.org/officeDocument/2006/relationships/slide"/><Relationship Id="rId38" Target="slides/slide7.xml" Type="http://schemas.openxmlformats.org/officeDocument/2006/relationships/slide"/><Relationship Id="rId39" Target="slides/slide8.xml" Type="http://schemas.openxmlformats.org/officeDocument/2006/relationships/slide"/><Relationship Id="rId4" Target="theme/theme1.xml" Type="http://schemas.openxmlformats.org/officeDocument/2006/relationships/theme"/><Relationship Id="rId40" Target="slides/slide9.xml" Type="http://schemas.openxmlformats.org/officeDocument/2006/relationships/slide"/><Relationship Id="rId41" Target="slides/slide10.xml" Type="http://schemas.openxmlformats.org/officeDocument/2006/relationships/slide"/><Relationship Id="rId42" Target="slides/slide11.xml" Type="http://schemas.openxmlformats.org/officeDocument/2006/relationships/slide"/><Relationship Id="rId43" Target="slides/slide12.xml" Type="http://schemas.openxmlformats.org/officeDocument/2006/relationships/slide"/><Relationship Id="rId44" Target="slides/slide13.xml" Type="http://schemas.openxmlformats.org/officeDocument/2006/relationships/slide"/><Relationship Id="rId45" Target="slides/slide14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4150886"/>
            <a:ext cx="10202605" cy="2672624"/>
            <a:chOff x="0" y="0"/>
            <a:chExt cx="13603473" cy="356349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3603473" cy="24383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399"/>
                </a:lnSpc>
              </a:pPr>
              <a:r>
                <a:rPr lang="en-US" sz="11999">
                  <a:solidFill>
                    <a:srgbClr val="035040"/>
                  </a:solidFill>
                  <a:latin typeface="Fira Sans Bold"/>
                </a:rPr>
                <a:t>EducaDev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758362"/>
              <a:ext cx="13603473" cy="8051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924140" y="877726"/>
            <a:ext cx="6213099" cy="890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91"/>
              </a:lnSpc>
            </a:pPr>
            <a:r>
              <a:rPr lang="en-US" sz="2422">
                <a:solidFill>
                  <a:srgbClr val="000000"/>
                </a:solidFill>
                <a:latin typeface="Arial"/>
              </a:rPr>
              <a:t>Centro Universitário Senac Santo Amaro</a:t>
            </a:r>
          </a:p>
          <a:p>
            <a:pPr>
              <a:lnSpc>
                <a:spcPts val="3391"/>
              </a:lnSpc>
              <a:spcBef>
                <a:spcPct val="0"/>
              </a:spcBef>
            </a:pPr>
            <a:r>
              <a:rPr lang="en-US" sz="2422">
                <a:solidFill>
                  <a:srgbClr val="000000"/>
                </a:solidFill>
                <a:latin typeface="Arial"/>
              </a:rPr>
              <a:t>Programação Web - Turma B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028700" y="1100399"/>
            <a:ext cx="626283" cy="540880"/>
          </a:xfrm>
          <a:custGeom>
            <a:avLst/>
            <a:gdLst/>
            <a:ahLst/>
            <a:cxnLst/>
            <a:rect r="r" b="b" t="t" l="l"/>
            <a:pathLst>
              <a:path h="540880" w="626283">
                <a:moveTo>
                  <a:pt x="0" y="0"/>
                </a:moveTo>
                <a:lnTo>
                  <a:pt x="626283" y="0"/>
                </a:lnTo>
                <a:lnTo>
                  <a:pt x="626283" y="540881"/>
                </a:lnTo>
                <a:lnTo>
                  <a:pt x="0" y="5408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028700" y="8323824"/>
            <a:ext cx="6782146" cy="865469"/>
            <a:chOff x="0" y="0"/>
            <a:chExt cx="9042862" cy="1153958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1502804" y="-104775"/>
              <a:ext cx="7540057" cy="12587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39"/>
                </a:lnSpc>
              </a:pPr>
              <a:r>
                <a:rPr lang="en-US" sz="2671">
                  <a:solidFill>
                    <a:srgbClr val="000000"/>
                  </a:solidFill>
                  <a:latin typeface="Arial"/>
                </a:rPr>
                <a:t>Janaina Costa da Silva</a:t>
              </a:r>
            </a:p>
            <a:p>
              <a:pPr>
                <a:lnSpc>
                  <a:spcPts val="3739"/>
                </a:lnSpc>
                <a:spcBef>
                  <a:spcPct val="0"/>
                </a:spcBef>
              </a:pPr>
              <a:r>
                <a:rPr lang="en-US" sz="2671">
                  <a:solidFill>
                    <a:srgbClr val="000000"/>
                  </a:solidFill>
                  <a:latin typeface="Arial"/>
                </a:rPr>
                <a:t>Vitor Elias Pereira Botelho de Faria</a:t>
              </a:r>
            </a:p>
          </p:txBody>
        </p:sp>
        <p:sp>
          <p:nvSpPr>
            <p:cNvPr name="Freeform 17" id="17"/>
            <p:cNvSpPr/>
            <p:nvPr/>
          </p:nvSpPr>
          <p:spPr>
            <a:xfrm flipH="false" flipV="false" rot="0">
              <a:off x="0" y="123103"/>
              <a:ext cx="1051082" cy="907752"/>
            </a:xfrm>
            <a:custGeom>
              <a:avLst/>
              <a:gdLst/>
              <a:ahLst/>
              <a:cxnLst/>
              <a:rect r="r" b="b" t="t" l="l"/>
              <a:pathLst>
                <a:path h="907752" w="1051082">
                  <a:moveTo>
                    <a:pt x="0" y="0"/>
                  </a:moveTo>
                  <a:lnTo>
                    <a:pt x="1051082" y="0"/>
                  </a:lnTo>
                  <a:lnTo>
                    <a:pt x="1051082" y="907752"/>
                  </a:lnTo>
                  <a:lnTo>
                    <a:pt x="0" y="9077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854776" y="3407228"/>
            <a:ext cx="11431573" cy="5851072"/>
          </a:xfrm>
          <a:custGeom>
            <a:avLst/>
            <a:gdLst/>
            <a:ahLst/>
            <a:cxnLst/>
            <a:rect r="r" b="b" t="t" l="l"/>
            <a:pathLst>
              <a:path h="5851072" w="11431573">
                <a:moveTo>
                  <a:pt x="0" y="0"/>
                </a:moveTo>
                <a:lnTo>
                  <a:pt x="11431574" y="0"/>
                </a:lnTo>
                <a:lnTo>
                  <a:pt x="11431574" y="5851072"/>
                </a:lnTo>
                <a:lnTo>
                  <a:pt x="0" y="58510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85746"/>
            <a:ext cx="778468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Bold"/>
              </a:rPr>
              <a:t>Nossos Cursos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8687" y="3181796"/>
            <a:ext cx="4693571" cy="6149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29"/>
              </a:lnSpc>
            </a:pPr>
            <a:r>
              <a:rPr lang="en-US" sz="3878">
                <a:solidFill>
                  <a:srgbClr val="F4F4F4"/>
                </a:solidFill>
                <a:latin typeface="Fira Sans"/>
              </a:rPr>
              <a:t>Apresenta os cursos disponibilizados na plataforma, todos separados por catergorias. Também é disponibilizado um resumo do que cada uma das categorias oferecem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6244315" y="3656907"/>
            <a:ext cx="11014985" cy="5601393"/>
          </a:xfrm>
          <a:custGeom>
            <a:avLst/>
            <a:gdLst/>
            <a:ahLst/>
            <a:cxnLst/>
            <a:rect r="r" b="b" t="t" l="l"/>
            <a:pathLst>
              <a:path h="5601393" w="11014985">
                <a:moveTo>
                  <a:pt x="0" y="0"/>
                </a:moveTo>
                <a:lnTo>
                  <a:pt x="11014985" y="0"/>
                </a:lnTo>
                <a:lnTo>
                  <a:pt x="11014985" y="5601393"/>
                </a:lnTo>
                <a:lnTo>
                  <a:pt x="0" y="56013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85746"/>
            <a:ext cx="9449783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Bold"/>
              </a:rPr>
              <a:t>Descrição do Curso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8687" y="4326482"/>
            <a:ext cx="4693571" cy="3841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29"/>
              </a:lnSpc>
            </a:pPr>
            <a:r>
              <a:rPr lang="en-US" sz="4378">
                <a:solidFill>
                  <a:srgbClr val="F4F4F4"/>
                </a:solidFill>
                <a:latin typeface="Fira Sans"/>
              </a:rPr>
              <a:t>A página fornece o detalhamento do curso selecionado pelo usuário.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6234742" y="3444269"/>
            <a:ext cx="11024558" cy="5814031"/>
          </a:xfrm>
          <a:custGeom>
            <a:avLst/>
            <a:gdLst/>
            <a:ahLst/>
            <a:cxnLst/>
            <a:rect r="r" b="b" t="t" l="l"/>
            <a:pathLst>
              <a:path h="5814031" w="11024558">
                <a:moveTo>
                  <a:pt x="0" y="0"/>
                </a:moveTo>
                <a:lnTo>
                  <a:pt x="11024558" y="0"/>
                </a:lnTo>
                <a:lnTo>
                  <a:pt x="11024558" y="5814031"/>
                </a:lnTo>
                <a:lnTo>
                  <a:pt x="0" y="58140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85746"/>
            <a:ext cx="778468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Bold"/>
              </a:rPr>
              <a:t>Favoritos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8687" y="3884989"/>
            <a:ext cx="4693571" cy="4724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9"/>
              </a:lnSpc>
            </a:pPr>
            <a:r>
              <a:rPr lang="en-US" sz="4478">
                <a:solidFill>
                  <a:srgbClr val="F4F4F4"/>
                </a:solidFill>
                <a:latin typeface="Fira Sans"/>
              </a:rPr>
              <a:t>Nesta página é armazenado os cursos selecionados pelo usuário como favoritos.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6353122" y="3420237"/>
            <a:ext cx="10906178" cy="5838063"/>
          </a:xfrm>
          <a:custGeom>
            <a:avLst/>
            <a:gdLst/>
            <a:ahLst/>
            <a:cxnLst/>
            <a:rect r="r" b="b" t="t" l="l"/>
            <a:pathLst>
              <a:path h="5838063" w="10906178">
                <a:moveTo>
                  <a:pt x="0" y="0"/>
                </a:moveTo>
                <a:lnTo>
                  <a:pt x="10906178" y="0"/>
                </a:lnTo>
                <a:lnTo>
                  <a:pt x="10906178" y="5838063"/>
                </a:lnTo>
                <a:lnTo>
                  <a:pt x="0" y="58380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85746"/>
            <a:ext cx="778468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Bold"/>
              </a:rPr>
              <a:t>Carrinho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8687" y="3828712"/>
            <a:ext cx="4693571" cy="4836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09"/>
              </a:lnSpc>
            </a:pPr>
            <a:r>
              <a:rPr lang="en-US" sz="4578">
                <a:solidFill>
                  <a:srgbClr val="F4F4F4"/>
                </a:solidFill>
                <a:latin typeface="Fira Sans"/>
              </a:rPr>
              <a:t>Nesta Página ficam amarzenados os cursos nos quais o usuário deseja adquirir.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6358574" y="3556114"/>
            <a:ext cx="10900726" cy="5773441"/>
          </a:xfrm>
          <a:custGeom>
            <a:avLst/>
            <a:gdLst/>
            <a:ahLst/>
            <a:cxnLst/>
            <a:rect r="r" b="b" t="t" l="l"/>
            <a:pathLst>
              <a:path h="5773441" w="10900726">
                <a:moveTo>
                  <a:pt x="0" y="0"/>
                </a:moveTo>
                <a:lnTo>
                  <a:pt x="10900726" y="0"/>
                </a:lnTo>
                <a:lnTo>
                  <a:pt x="10900726" y="5773441"/>
                </a:lnTo>
                <a:lnTo>
                  <a:pt x="0" y="57734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85746"/>
            <a:ext cx="826368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Bold"/>
              </a:rPr>
              <a:t>Finalizar compra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8687" y="4015600"/>
            <a:ext cx="5195380" cy="4481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89"/>
              </a:lnSpc>
            </a:pPr>
            <a:r>
              <a:rPr lang="en-US" sz="4278">
                <a:solidFill>
                  <a:srgbClr val="F4F4F4"/>
                </a:solidFill>
                <a:latin typeface="Fira Sans Light"/>
              </a:rPr>
              <a:t>A tela fornece opções de pagameto e valor da compra para que o usuário possa obter os cursos.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51770" y="4201140"/>
            <a:ext cx="7027514" cy="6085860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859850" y="563974"/>
            <a:ext cx="4961246" cy="42964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345997" y="2120110"/>
            <a:ext cx="7611546" cy="6591255"/>
            <a:chOff x="0" y="0"/>
            <a:chExt cx="4282440" cy="3708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3794" t="0" r="-15936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28700" y="2205577"/>
            <a:ext cx="7784689" cy="5875902"/>
            <a:chOff x="0" y="0"/>
            <a:chExt cx="10379585" cy="7834535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0"/>
              <a:ext cx="10379585" cy="3429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199"/>
                </a:lnSpc>
                <a:spcBef>
                  <a:spcPct val="0"/>
                </a:spcBef>
              </a:pPr>
              <a:r>
                <a:rPr lang="en-US" sz="8499" spc="-84">
                  <a:solidFill>
                    <a:srgbClr val="035040"/>
                  </a:solidFill>
                  <a:latin typeface="Fira Sans Bold"/>
                </a:rPr>
                <a:t>Sobre a Plataforma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625974"/>
              <a:ext cx="9298793" cy="42085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A plataforma é um sistema de ensino online que oferece uma ampla variedade de recursos voltados para o campo da tecnologia da informação. 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8700" y="1028700"/>
            <a:ext cx="4212844" cy="586200"/>
            <a:chOff x="0" y="0"/>
            <a:chExt cx="5617125" cy="78160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293956" y="115444"/>
              <a:ext cx="4323169" cy="5030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19"/>
                </a:lnSpc>
                <a:spcBef>
                  <a:spcPct val="0"/>
                </a:spcBef>
              </a:pPr>
              <a:r>
                <a:rPr lang="en-US" sz="2299">
                  <a:solidFill>
                    <a:srgbClr val="000000"/>
                  </a:solidFill>
                  <a:latin typeface="Fira Sans Medium"/>
                </a:rPr>
                <a:t>EducaDev</a:t>
              </a:r>
            </a:p>
          </p:txBody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05010" cy="781600"/>
            </a:xfrm>
            <a:custGeom>
              <a:avLst/>
              <a:gdLst/>
              <a:ahLst/>
              <a:cxnLst/>
              <a:rect r="r" b="b" t="t" l="l"/>
              <a:pathLst>
                <a:path h="781600" w="905010">
                  <a:moveTo>
                    <a:pt x="0" y="0"/>
                  </a:moveTo>
                  <a:lnTo>
                    <a:pt x="905010" y="0"/>
                  </a:lnTo>
                  <a:lnTo>
                    <a:pt x="905010" y="781600"/>
                  </a:lnTo>
                  <a:lnTo>
                    <a:pt x="0" y="781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9033" y="735600"/>
            <a:ext cx="4212844" cy="586200"/>
            <a:chOff x="0" y="0"/>
            <a:chExt cx="5617125" cy="78160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293956" y="115444"/>
              <a:ext cx="4323169" cy="5030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19"/>
                </a:lnSpc>
                <a:spcBef>
                  <a:spcPct val="0"/>
                </a:spcBef>
              </a:pPr>
              <a:r>
                <a:rPr lang="en-US" sz="2299">
                  <a:solidFill>
                    <a:srgbClr val="000000"/>
                  </a:solidFill>
                  <a:latin typeface="Fira Sans Medium"/>
                </a:rPr>
                <a:t>EducaDev</a:t>
              </a:r>
            </a:p>
          </p:txBody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05010" cy="781600"/>
            </a:xfrm>
            <a:custGeom>
              <a:avLst/>
              <a:gdLst/>
              <a:ahLst/>
              <a:cxnLst/>
              <a:rect r="r" b="b" t="t" l="l"/>
              <a:pathLst>
                <a:path h="781600" w="905010">
                  <a:moveTo>
                    <a:pt x="0" y="0"/>
                  </a:moveTo>
                  <a:lnTo>
                    <a:pt x="905010" y="0"/>
                  </a:lnTo>
                  <a:lnTo>
                    <a:pt x="905010" y="781600"/>
                  </a:lnTo>
                  <a:lnTo>
                    <a:pt x="0" y="781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1801244">
            <a:off x="14493689" y="-533331"/>
            <a:ext cx="4961246" cy="4296462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-1439054">
            <a:off x="15573514" y="1880996"/>
            <a:ext cx="3371573" cy="2919798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9" id="9"/>
          <p:cNvGrpSpPr/>
          <p:nvPr/>
        </p:nvGrpSpPr>
        <p:grpSpPr>
          <a:xfrm rot="-1801244">
            <a:off x="-1451923" y="5481113"/>
            <a:ext cx="4961246" cy="4296462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11" id="11"/>
          <p:cNvGrpSpPr/>
          <p:nvPr/>
        </p:nvGrpSpPr>
        <p:grpSpPr>
          <a:xfrm rot="-1439054">
            <a:off x="-1035489" y="7798401"/>
            <a:ext cx="3371573" cy="291979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3" id="13"/>
          <p:cNvGrpSpPr/>
          <p:nvPr/>
        </p:nvGrpSpPr>
        <p:grpSpPr>
          <a:xfrm rot="-1708052">
            <a:off x="945676" y="5498826"/>
            <a:ext cx="1910613" cy="1654600"/>
            <a:chOff x="0" y="0"/>
            <a:chExt cx="3619627" cy="313461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4788297" y="1093134"/>
            <a:ext cx="11592967" cy="8533712"/>
          </a:xfrm>
          <a:custGeom>
            <a:avLst/>
            <a:gdLst/>
            <a:ahLst/>
            <a:cxnLst/>
            <a:rect r="r" b="b" t="t" l="l"/>
            <a:pathLst>
              <a:path h="8533712" w="11592967">
                <a:moveTo>
                  <a:pt x="0" y="0"/>
                </a:moveTo>
                <a:lnTo>
                  <a:pt x="11592968" y="0"/>
                </a:lnTo>
                <a:lnTo>
                  <a:pt x="11592968" y="8533712"/>
                </a:lnTo>
                <a:lnTo>
                  <a:pt x="0" y="8533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1028700" y="2042872"/>
            <a:ext cx="4053177" cy="2749219"/>
            <a:chOff x="0" y="0"/>
            <a:chExt cx="5404237" cy="3665625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9525"/>
              <a:ext cx="5404237" cy="31333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227"/>
                </a:lnSpc>
                <a:spcBef>
                  <a:spcPct val="0"/>
                </a:spcBef>
              </a:pPr>
              <a:r>
                <a:rPr lang="en-US" sz="7689" spc="-76">
                  <a:solidFill>
                    <a:srgbClr val="035040"/>
                  </a:solidFill>
                  <a:latin typeface="Fira Sans Bold"/>
                </a:rPr>
                <a:t>Mapa do sistema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3277314"/>
              <a:ext cx="4841511" cy="3883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54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959264" y="2119519"/>
            <a:ext cx="6778506" cy="7138781"/>
          </a:xfrm>
          <a:custGeom>
            <a:avLst/>
            <a:gdLst/>
            <a:ahLst/>
            <a:cxnLst/>
            <a:rect r="r" b="b" t="t" l="l"/>
            <a:pathLst>
              <a:path h="7138781" w="6778506">
                <a:moveTo>
                  <a:pt x="0" y="0"/>
                </a:moveTo>
                <a:lnTo>
                  <a:pt x="6778507" y="0"/>
                </a:lnTo>
                <a:lnTo>
                  <a:pt x="6778507" y="7138781"/>
                </a:lnTo>
                <a:lnTo>
                  <a:pt x="0" y="7138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028700"/>
            <a:ext cx="778468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Bold"/>
              </a:rPr>
              <a:t>Cadastro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614498"/>
            <a:ext cx="5937119" cy="4063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97"/>
              </a:lnSpc>
            </a:pPr>
            <a:r>
              <a:rPr lang="en-US" sz="4641">
                <a:solidFill>
                  <a:srgbClr val="F4F4F4"/>
                </a:solidFill>
                <a:latin typeface="Fira Sans"/>
              </a:rPr>
              <a:t>Tela onde realiza o cadastro com os dados requeridos para que possa acessar o sistema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959264" y="2119519"/>
            <a:ext cx="6778506" cy="7138781"/>
          </a:xfrm>
          <a:custGeom>
            <a:avLst/>
            <a:gdLst/>
            <a:ahLst/>
            <a:cxnLst/>
            <a:rect r="r" b="b" t="t" l="l"/>
            <a:pathLst>
              <a:path h="7138781" w="6778506">
                <a:moveTo>
                  <a:pt x="0" y="0"/>
                </a:moveTo>
                <a:lnTo>
                  <a:pt x="6778507" y="0"/>
                </a:lnTo>
                <a:lnTo>
                  <a:pt x="6778507" y="7138781"/>
                </a:lnTo>
                <a:lnTo>
                  <a:pt x="0" y="7138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028700"/>
            <a:ext cx="778468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Bold"/>
              </a:rPr>
              <a:t>Login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614498"/>
            <a:ext cx="5891500" cy="4063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97"/>
              </a:lnSpc>
            </a:pPr>
            <a:r>
              <a:rPr lang="en-US" sz="4641">
                <a:solidFill>
                  <a:srgbClr val="F4F4F4"/>
                </a:solidFill>
                <a:latin typeface="Fira Sans"/>
              </a:rPr>
              <a:t>Tela onde o usuário fornece os dados cadastrais requeridos para acessar o sistema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854776" y="2609372"/>
            <a:ext cx="11740273" cy="5987453"/>
          </a:xfrm>
          <a:custGeom>
            <a:avLst/>
            <a:gdLst/>
            <a:ahLst/>
            <a:cxnLst/>
            <a:rect r="r" b="b" t="t" l="l"/>
            <a:pathLst>
              <a:path h="5987453" w="11740273">
                <a:moveTo>
                  <a:pt x="0" y="0"/>
                </a:moveTo>
                <a:lnTo>
                  <a:pt x="11740274" y="0"/>
                </a:lnTo>
                <a:lnTo>
                  <a:pt x="11740274" y="5987452"/>
                </a:lnTo>
                <a:lnTo>
                  <a:pt x="0" y="59874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85746"/>
            <a:ext cx="778468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Bold"/>
              </a:rPr>
              <a:t>Página inicial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8687" y="3416053"/>
            <a:ext cx="5046090" cy="526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35"/>
              </a:lnSpc>
            </a:pPr>
            <a:r>
              <a:rPr lang="en-US" sz="3739">
                <a:solidFill>
                  <a:srgbClr val="F4F4F4"/>
                </a:solidFill>
                <a:latin typeface="Fira Sans"/>
              </a:rPr>
              <a:t>Oferece uma visão rápida das principais funcionalidades do sistema, mostrando alguns cursos que podem ser encontrados na plataforma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758340" y="3158098"/>
            <a:ext cx="11500960" cy="5865405"/>
          </a:xfrm>
          <a:custGeom>
            <a:avLst/>
            <a:gdLst/>
            <a:ahLst/>
            <a:cxnLst/>
            <a:rect r="r" b="b" t="t" l="l"/>
            <a:pathLst>
              <a:path h="5865405" w="11500960">
                <a:moveTo>
                  <a:pt x="0" y="0"/>
                </a:moveTo>
                <a:lnTo>
                  <a:pt x="11500960" y="0"/>
                </a:lnTo>
                <a:lnTo>
                  <a:pt x="11500960" y="5865404"/>
                </a:lnTo>
                <a:lnTo>
                  <a:pt x="0" y="5865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19134"/>
            <a:ext cx="10981293" cy="1209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480"/>
              </a:lnSpc>
              <a:spcBef>
                <a:spcPct val="0"/>
              </a:spcBef>
            </a:pPr>
            <a:r>
              <a:rPr lang="en-US" sz="7900" spc="-79">
                <a:solidFill>
                  <a:srgbClr val="F4F4F4"/>
                </a:solidFill>
                <a:latin typeface="Fira Sans Bold"/>
              </a:rPr>
              <a:t>Sobre Nós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8687" y="4489899"/>
            <a:ext cx="4316186" cy="3106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15"/>
              </a:lnSpc>
            </a:pPr>
            <a:r>
              <a:rPr lang="en-US" sz="4439">
                <a:solidFill>
                  <a:srgbClr val="F4F4F4"/>
                </a:solidFill>
                <a:latin typeface="Fira Sans"/>
              </a:rPr>
              <a:t>A página fala um pouco sobre a empresa e sua missão.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375708" y="3171582"/>
            <a:ext cx="11883592" cy="6086718"/>
          </a:xfrm>
          <a:custGeom>
            <a:avLst/>
            <a:gdLst/>
            <a:ahLst/>
            <a:cxnLst/>
            <a:rect r="r" b="b" t="t" l="l"/>
            <a:pathLst>
              <a:path h="6086718" w="11883592">
                <a:moveTo>
                  <a:pt x="0" y="0"/>
                </a:moveTo>
                <a:lnTo>
                  <a:pt x="11883592" y="0"/>
                </a:lnTo>
                <a:lnTo>
                  <a:pt x="11883592" y="6086718"/>
                </a:lnTo>
                <a:lnTo>
                  <a:pt x="0" y="60867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19134"/>
            <a:ext cx="10981293" cy="1209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480"/>
              </a:lnSpc>
              <a:spcBef>
                <a:spcPct val="0"/>
              </a:spcBef>
            </a:pPr>
            <a:r>
              <a:rPr lang="en-US" sz="7900" spc="-79">
                <a:solidFill>
                  <a:srgbClr val="F4F4F4"/>
                </a:solidFill>
                <a:latin typeface="Fira Sans Bold"/>
              </a:rPr>
              <a:t>Cursos em Andamento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1843" y="3876653"/>
            <a:ext cx="3951233" cy="4590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35"/>
              </a:lnSpc>
            </a:pPr>
            <a:r>
              <a:rPr lang="en-US" sz="3739">
                <a:solidFill>
                  <a:srgbClr val="F4F4F4"/>
                </a:solidFill>
                <a:latin typeface="Fira Sans"/>
              </a:rPr>
              <a:t>Apresenta os cursos adquiridos pelo usuário, direcionando-os para a tela onde serão visualizados.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983002" y="3501778"/>
            <a:ext cx="11276298" cy="5759175"/>
          </a:xfrm>
          <a:custGeom>
            <a:avLst/>
            <a:gdLst/>
            <a:ahLst/>
            <a:cxnLst/>
            <a:rect r="r" b="b" t="t" l="l"/>
            <a:pathLst>
              <a:path h="5759175" w="11276298">
                <a:moveTo>
                  <a:pt x="0" y="0"/>
                </a:moveTo>
                <a:lnTo>
                  <a:pt x="11276298" y="0"/>
                </a:lnTo>
                <a:lnTo>
                  <a:pt x="11276298" y="5759175"/>
                </a:lnTo>
                <a:lnTo>
                  <a:pt x="0" y="57591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19134"/>
            <a:ext cx="10981293" cy="1209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480"/>
              </a:lnSpc>
              <a:spcBef>
                <a:spcPct val="0"/>
              </a:spcBef>
            </a:pPr>
            <a:r>
              <a:rPr lang="en-US" sz="7900" spc="-79">
                <a:solidFill>
                  <a:srgbClr val="F4F4F4"/>
                </a:solidFill>
                <a:latin typeface="Fira Sans Bold"/>
              </a:rPr>
              <a:t>Ver Curso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036476"/>
            <a:ext cx="4703947" cy="4604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75"/>
              </a:lnSpc>
            </a:pPr>
            <a:r>
              <a:rPr lang="en-US" sz="4339">
                <a:solidFill>
                  <a:srgbClr val="F4F4F4"/>
                </a:solidFill>
                <a:latin typeface="Fira Sans"/>
              </a:rPr>
              <a:t>A tela possui uma simulação de player de vídeo, área onde os cursos poderão ser assistidos.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DAF2J3o2nHA</dc:identifier>
  <dcterms:modified xsi:type="dcterms:W3CDTF">2011-08-01T06:04:30Z</dcterms:modified>
  <cp:revision>1</cp:revision>
  <dc:title>Apresentação de Negócios Pitch Deck Interno Corporativa Geométrica Verde-escuro Verde-claro Branco</dc:title>
</cp:coreProperties>
</file>

<file path=docProps/thumbnail.jpeg>
</file>